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28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10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760D9A95-5A36-4544-9519-A8EE3A5546D5}"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E87F4A7-5325-4319-A34D-168053231CE6}" type="slidenum">
              <a:rPr lang="en-US"/>
              <a:pPr/>
              <a:t>1</a:t>
            </a:fld>
            <a:endParaRPr lang="en-US"/>
          </a:p>
        </p:txBody>
      </p:sp>
      <p:sp>
        <p:nvSpPr>
          <p:cNvPr id="26626" name="Rectangle 2"/>
          <p:cNvSpPr>
            <a:spLocks noRot="1" noChangeArrowheads="1" noTextEdit="1"/>
          </p:cNvSpPr>
          <p:nvPr>
            <p:ph type="sldImg"/>
          </p:nvPr>
        </p:nvSpPr>
        <p:spPr>
          <a:ln/>
        </p:spPr>
      </p:sp>
      <p:sp>
        <p:nvSpPr>
          <p:cNvPr id="26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204A83-ECA5-4A2C-8D53-57306CF77DCE}" type="slidenum">
              <a:rPr lang="en-US"/>
              <a:pPr/>
              <a:t>10</a:t>
            </a:fld>
            <a:endParaRPr lang="en-US"/>
          </a:p>
        </p:txBody>
      </p:sp>
      <p:sp>
        <p:nvSpPr>
          <p:cNvPr id="21506" name="Rectangle 2"/>
          <p:cNvSpPr>
            <a:spLocks noRot="1" noChangeArrowheads="1" noTextEdit="1"/>
          </p:cNvSpPr>
          <p:nvPr>
            <p:ph type="sldImg"/>
          </p:nvPr>
        </p:nvSpPr>
        <p:spPr>
          <a:ln/>
        </p:spPr>
      </p:sp>
      <p:sp>
        <p:nvSpPr>
          <p:cNvPr id="21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341F5E-145C-426D-9661-FAE0AE17C8F2}" type="slidenum">
              <a:rPr lang="en-US"/>
              <a:pPr/>
              <a:t>11</a:t>
            </a:fld>
            <a:endParaRPr lang="en-US"/>
          </a:p>
        </p:txBody>
      </p:sp>
      <p:sp>
        <p:nvSpPr>
          <p:cNvPr id="23554" name="Rectangle 2"/>
          <p:cNvSpPr>
            <a:spLocks noRot="1" noChangeArrowheads="1" noTextEdit="1"/>
          </p:cNvSpPr>
          <p:nvPr>
            <p:ph type="sldImg"/>
          </p:nvPr>
        </p:nvSpPr>
        <p:spPr>
          <a:ln/>
        </p:spPr>
      </p:sp>
      <p:sp>
        <p:nvSpPr>
          <p:cNvPr id="235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3D13C8-0E30-4FD3-876E-2CF8296F6290}" type="slidenum">
              <a:rPr lang="en-US"/>
              <a:pPr/>
              <a:t>12</a:t>
            </a:fld>
            <a:endParaRPr lang="en-US"/>
          </a:p>
        </p:txBody>
      </p:sp>
      <p:sp>
        <p:nvSpPr>
          <p:cNvPr id="25602" name="Rectangle 2"/>
          <p:cNvSpPr>
            <a:spLocks noRot="1" noChangeArrowheads="1" noTextEdit="1"/>
          </p:cNvSpPr>
          <p:nvPr>
            <p:ph type="sldImg"/>
          </p:nvPr>
        </p:nvSpPr>
        <p:spPr>
          <a:ln/>
        </p:spPr>
      </p:sp>
      <p:sp>
        <p:nvSpPr>
          <p:cNvPr id="256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4F8B052-9552-4092-8B92-8BB3C5D62BDD}" type="slidenum">
              <a:rPr lang="en-US"/>
              <a:pPr/>
              <a:t>2</a:t>
            </a:fld>
            <a:endParaRPr lang="en-US"/>
          </a:p>
        </p:txBody>
      </p:sp>
      <p:sp>
        <p:nvSpPr>
          <p:cNvPr id="5122" name="Rectangle 2"/>
          <p:cNvSpPr>
            <a:spLocks noRot="1" noChangeArrowheads="1" noTextEdit="1"/>
          </p:cNvSpPr>
          <p:nvPr>
            <p:ph type="sldImg"/>
          </p:nvPr>
        </p:nvSpPr>
        <p:spPr>
          <a:ln/>
        </p:spPr>
      </p:sp>
      <p:sp>
        <p:nvSpPr>
          <p:cNvPr id="51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6FD844-9CCE-4D98-9C08-AFEFBE2AF235}" type="slidenum">
              <a:rPr lang="en-US"/>
              <a:pPr/>
              <a:t>3</a:t>
            </a:fld>
            <a:endParaRPr lang="en-US"/>
          </a:p>
        </p:txBody>
      </p:sp>
      <p:sp>
        <p:nvSpPr>
          <p:cNvPr id="7170" name="Rectangle 2"/>
          <p:cNvSpPr>
            <a:spLocks noRot="1" noChangeArrowheads="1" noTextEdit="1"/>
          </p:cNvSpPr>
          <p:nvPr>
            <p:ph type="sldImg"/>
          </p:nvPr>
        </p:nvSpPr>
        <p:spPr>
          <a:ln/>
        </p:spPr>
      </p:sp>
      <p:sp>
        <p:nvSpPr>
          <p:cNvPr id="71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610F96-AD02-4C35-ADA5-675953911141}" type="slidenum">
              <a:rPr lang="en-US"/>
              <a:pPr/>
              <a:t>4</a:t>
            </a:fld>
            <a:endParaRPr lang="en-US"/>
          </a:p>
        </p:txBody>
      </p:sp>
      <p:sp>
        <p:nvSpPr>
          <p:cNvPr id="9218" name="Rectangle 2"/>
          <p:cNvSpPr>
            <a:spLocks noRot="1" noChangeArrowheads="1" noTextEdit="1"/>
          </p:cNvSpPr>
          <p:nvPr>
            <p:ph type="sldImg"/>
          </p:nvPr>
        </p:nvSpPr>
        <p:spPr>
          <a:ln/>
        </p:spPr>
      </p:sp>
      <p:sp>
        <p:nvSpPr>
          <p:cNvPr id="92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D0A4E0-4409-4F2F-8FED-ED97DEA826DF}" type="slidenum">
              <a:rPr lang="en-US"/>
              <a:pPr/>
              <a:t>5</a:t>
            </a:fld>
            <a:endParaRPr lang="en-US"/>
          </a:p>
        </p:txBody>
      </p:sp>
      <p:sp>
        <p:nvSpPr>
          <p:cNvPr id="11266" name="Rectangle 2"/>
          <p:cNvSpPr>
            <a:spLocks noRot="1" noChangeArrowheads="1" noTextEdit="1"/>
          </p:cNvSpPr>
          <p:nvPr>
            <p:ph type="sldImg"/>
          </p:nvPr>
        </p:nvSpPr>
        <p:spPr>
          <a:ln/>
        </p:spPr>
      </p:sp>
      <p:sp>
        <p:nvSpPr>
          <p:cNvPr id="112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44ECD6A-C73C-41AE-B1E7-6045AF1C0840}" type="slidenum">
              <a:rPr lang="en-US"/>
              <a:pPr/>
              <a:t>6</a:t>
            </a:fld>
            <a:endParaRPr lang="en-US"/>
          </a:p>
        </p:txBody>
      </p:sp>
      <p:sp>
        <p:nvSpPr>
          <p:cNvPr id="13314" name="Rectangle 2"/>
          <p:cNvSpPr>
            <a:spLocks noRot="1" noChangeArrowheads="1" noTextEdit="1"/>
          </p:cNvSpPr>
          <p:nvPr>
            <p:ph type="sldImg"/>
          </p:nvPr>
        </p:nvSpPr>
        <p:spPr>
          <a:ln/>
        </p:spPr>
      </p:sp>
      <p:sp>
        <p:nvSpPr>
          <p:cNvPr id="133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7FD1C0-AA26-40D2-A49D-876DB6AA2441}" type="slidenum">
              <a:rPr lang="en-US"/>
              <a:pPr/>
              <a:t>7</a:t>
            </a:fld>
            <a:endParaRPr lang="en-US"/>
          </a:p>
        </p:txBody>
      </p:sp>
      <p:sp>
        <p:nvSpPr>
          <p:cNvPr id="15362" name="Rectangle 2"/>
          <p:cNvSpPr>
            <a:spLocks noRot="1" noChangeArrowheads="1" noTextEdit="1"/>
          </p:cNvSpPr>
          <p:nvPr>
            <p:ph type="sldImg"/>
          </p:nvPr>
        </p:nvSpPr>
        <p:spPr>
          <a:ln/>
        </p:spPr>
      </p:sp>
      <p:sp>
        <p:nvSpPr>
          <p:cNvPr id="153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A4F44C-C925-4CA6-BD75-CB0AE7C2D732}" type="slidenum">
              <a:rPr lang="en-US"/>
              <a:pPr/>
              <a:t>8</a:t>
            </a:fld>
            <a:endParaRPr lang="en-US"/>
          </a:p>
        </p:txBody>
      </p:sp>
      <p:sp>
        <p:nvSpPr>
          <p:cNvPr id="17410" name="Rectangle 2"/>
          <p:cNvSpPr>
            <a:spLocks noRot="1"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31D57C-F88F-4EEC-8E28-227378EE11BB}" type="slidenum">
              <a:rPr lang="en-US"/>
              <a:pPr/>
              <a:t>9</a:t>
            </a:fld>
            <a:endParaRPr lang="en-US"/>
          </a:p>
        </p:txBody>
      </p:sp>
      <p:sp>
        <p:nvSpPr>
          <p:cNvPr id="19458" name="Rectangle 2"/>
          <p:cNvSpPr>
            <a:spLocks noRot="1" noChangeArrowheads="1" noTextEdit="1"/>
          </p:cNvSpPr>
          <p:nvPr>
            <p:ph type="sldImg"/>
          </p:nvPr>
        </p:nvSpPr>
        <p:spPr>
          <a:ln/>
        </p:spPr>
      </p:sp>
      <p:sp>
        <p:nvSpPr>
          <p:cNvPr id="1945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3BD27C1-3E23-4A77-BFBF-84A2B0141699}"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743A958-E522-46E6-B60C-E3BF62BB8ECF}"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D285016-641E-4FFE-BADF-B1DAF5130B23}"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0C24B6C-5C3A-49FC-A4D4-D4583E08C2E1}"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09457AD-DF8E-4340-9AD9-980C2868DA7F}"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D330DB1-6EA3-4165-B768-82A0FA590EB8}"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B858D145-C437-4004-8308-5DFAC75D92DA}"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3DA4B88C-1539-4500-8115-B2340B8727F6}"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D6D324CE-38D3-4CDE-B27E-69C1AEC582EF}"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575EADA-FA0C-4DA4-AB6E-7913ABEFC83C}"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7CE8275-A397-43C9-A702-45286CA0FD31}"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5AB26E24-BE76-45C7-A427-81A7E763566D}"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endParaRPr lang="en-US"/>
          </a:p>
        </p:txBody>
      </p:sp>
      <p:sp>
        <p:nvSpPr>
          <p:cNvPr id="2051" name="Rectangle 3"/>
          <p:cNvSpPr>
            <a:spLocks noGrp="1" noChangeArrowheads="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990600" y="76200"/>
            <a:ext cx="8458200" cy="1066800"/>
          </a:xfrm>
        </p:spPr>
        <p:txBody>
          <a:bodyPr/>
          <a:lstStyle/>
          <a:p>
            <a:r>
              <a:rPr lang="en-US" sz="4000"/>
              <a:t>Photograph Analysis Worksheet</a:t>
            </a:r>
          </a:p>
        </p:txBody>
      </p:sp>
      <p:sp>
        <p:nvSpPr>
          <p:cNvPr id="20483" name="Rectangle 3"/>
          <p:cNvSpPr>
            <a:spLocks noGrp="1" noChangeArrowheads="1"/>
          </p:cNvSpPr>
          <p:nvPr>
            <p:ph type="body" idx="1"/>
          </p:nvPr>
        </p:nvSpPr>
        <p:spPr/>
        <p:txBody>
          <a:bodyPr/>
          <a:lstStyle/>
          <a:p>
            <a:pPr>
              <a:lnSpc>
                <a:spcPct val="80000"/>
              </a:lnSpc>
              <a:buFontTx/>
              <a:buNone/>
            </a:pPr>
            <a:endParaRPr lang="en-US" sz="1400" b="1"/>
          </a:p>
          <a:p>
            <a:pPr>
              <a:lnSpc>
                <a:spcPct val="80000"/>
              </a:lnSpc>
            </a:pPr>
            <a:r>
              <a:rPr lang="en-US" sz="1400" b="1"/>
              <a:t>Step 1. Observation</a:t>
            </a:r>
            <a:br>
              <a:rPr lang="en-US" sz="1400" b="1"/>
            </a:br>
            <a:r>
              <a:rPr lang="en-US" sz="1400" b="1"/>
              <a:t>A. Study the photograph for 2 minutes. Form an overall impression of the photograph and then examine individual items. Next, divide the photo into quadrants and study each section to see what new details become visible.</a:t>
            </a:r>
          </a:p>
          <a:p>
            <a:pPr>
              <a:lnSpc>
                <a:spcPct val="80000"/>
              </a:lnSpc>
            </a:pPr>
            <a:r>
              <a:rPr lang="en-US" sz="1400" b="1"/>
              <a:t>B. Use the chart below to list people, objects, and activities in the photograph.</a:t>
            </a:r>
            <a:br>
              <a:rPr lang="en-US" sz="1400" b="1"/>
            </a:br>
            <a:endParaRPr lang="en-US" sz="1400" b="1" u="sng"/>
          </a:p>
          <a:p>
            <a:pPr>
              <a:lnSpc>
                <a:spcPct val="80000"/>
              </a:lnSpc>
            </a:pPr>
            <a:r>
              <a:rPr lang="en-US" sz="1400" b="1" u="sng"/>
              <a:t>PEOPLEOBJECTSACTIVITIES</a:t>
            </a:r>
            <a:r>
              <a:rPr lang="en-US" sz="1400" b="1"/>
              <a:t>Step 2. Inference</a:t>
            </a:r>
            <a:br>
              <a:rPr lang="en-US" sz="1400" b="1"/>
            </a:br>
            <a:r>
              <a:rPr lang="en-US" sz="1400" b="1"/>
              <a:t>Based on what you have observed above, list three things you might infer from this photograph.</a:t>
            </a:r>
            <a:br>
              <a:rPr lang="en-US" sz="1400" b="1"/>
            </a:br>
            <a:r>
              <a:rPr lang="en-US" sz="1400" b="1"/>
              <a:t>________________________________________________________________</a:t>
            </a:r>
            <a:br>
              <a:rPr lang="en-US" sz="1400" b="1"/>
            </a:br>
            <a:r>
              <a:rPr lang="en-US" sz="1400" b="1"/>
              <a:t>________________________________________________________________</a:t>
            </a:r>
            <a:br>
              <a:rPr lang="en-US" sz="1400" b="1"/>
            </a:br>
            <a:r>
              <a:rPr lang="en-US" sz="1400" b="1"/>
              <a:t>________________________________________________________________</a:t>
            </a:r>
          </a:p>
          <a:p>
            <a:pPr>
              <a:lnSpc>
                <a:spcPct val="80000"/>
              </a:lnSpc>
            </a:pPr>
            <a:r>
              <a:rPr lang="en-US" sz="1400" b="1"/>
              <a:t>Step 3. Questions</a:t>
            </a:r>
            <a:br>
              <a:rPr lang="en-US" sz="1400" b="1"/>
            </a:br>
            <a:r>
              <a:rPr lang="en-US" sz="1400" b="1"/>
              <a:t>A. What questions does this photograph raise in your mind?</a:t>
            </a:r>
            <a:br>
              <a:rPr lang="en-US" sz="1400" b="1"/>
            </a:br>
            <a:r>
              <a:rPr lang="en-US" sz="1400" b="1"/>
              <a:t>__________________________________________________________________</a:t>
            </a:r>
            <a:br>
              <a:rPr lang="en-US" sz="1400" b="1"/>
            </a:br>
            <a:r>
              <a:rPr lang="en-US" sz="1400" b="1"/>
              <a:t>__________________________________________________________________</a:t>
            </a:r>
          </a:p>
          <a:p>
            <a:pPr>
              <a:lnSpc>
                <a:spcPct val="80000"/>
              </a:lnSpc>
            </a:pPr>
            <a:r>
              <a:rPr lang="en-US" sz="1400" b="1"/>
              <a:t>B. Where could you find answers to them?</a:t>
            </a:r>
            <a:br>
              <a:rPr lang="en-US" sz="1400" b="1"/>
            </a:br>
            <a:r>
              <a:rPr lang="en-US" sz="1400" b="1"/>
              <a:t>___________________________________________________________________</a:t>
            </a:r>
            <a:br>
              <a:rPr lang="en-US" sz="1400" b="1"/>
            </a:br>
            <a:r>
              <a:rPr lang="en-US" sz="1400" b="1"/>
              <a:t>___________________________________________________________________</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sz="4000"/>
              <a:t>Written Document Analysis Worksheet</a:t>
            </a:r>
          </a:p>
        </p:txBody>
      </p:sp>
      <p:sp>
        <p:nvSpPr>
          <p:cNvPr id="22531" name="Rectangle 3"/>
          <p:cNvSpPr>
            <a:spLocks noGrp="1" noChangeArrowheads="1"/>
          </p:cNvSpPr>
          <p:nvPr>
            <p:ph type="body" idx="1"/>
          </p:nvPr>
        </p:nvSpPr>
        <p:spPr/>
        <p:txBody>
          <a:bodyPr/>
          <a:lstStyle/>
          <a:p>
            <a:pPr>
              <a:lnSpc>
                <a:spcPct val="80000"/>
              </a:lnSpc>
            </a:pPr>
            <a:r>
              <a:rPr lang="en-US" sz="800" b="1"/>
              <a:t>Written Document Analysis Worksheet</a:t>
            </a:r>
          </a:p>
          <a:p>
            <a:pPr>
              <a:lnSpc>
                <a:spcPct val="80000"/>
              </a:lnSpc>
            </a:pPr>
            <a:r>
              <a:rPr lang="en-US" sz="800"/>
              <a:t>1. TYPE OF DOCUMENT (Check one): </a:t>
            </a:r>
          </a:p>
          <a:p>
            <a:pPr>
              <a:lnSpc>
                <a:spcPct val="80000"/>
              </a:lnSpc>
            </a:pPr>
            <a:r>
              <a:rPr lang="en-US" sz="800"/>
              <a:t>___ Newspaper</a:t>
            </a:r>
            <a:br>
              <a:rPr lang="en-US" sz="800"/>
            </a:br>
            <a:r>
              <a:rPr lang="en-US" sz="800"/>
              <a:t>___ Letter </a:t>
            </a:r>
            <a:br>
              <a:rPr lang="en-US" sz="800"/>
            </a:br>
            <a:r>
              <a:rPr lang="en-US" sz="800"/>
              <a:t>___ Patent</a:t>
            </a:r>
            <a:br>
              <a:rPr lang="en-US" sz="800"/>
            </a:br>
            <a:r>
              <a:rPr lang="en-US" sz="800"/>
              <a:t>___ Memorandum___ Map</a:t>
            </a:r>
            <a:br>
              <a:rPr lang="en-US" sz="800"/>
            </a:br>
            <a:r>
              <a:rPr lang="en-US" sz="800"/>
              <a:t>___ Telegram</a:t>
            </a:r>
            <a:br>
              <a:rPr lang="en-US" sz="800"/>
            </a:br>
            <a:r>
              <a:rPr lang="en-US" sz="800"/>
              <a:t>___ Press release</a:t>
            </a:r>
            <a:br>
              <a:rPr lang="en-US" sz="800"/>
            </a:br>
            <a:r>
              <a:rPr lang="en-US" sz="800"/>
              <a:t>___ Report___ Advertisement </a:t>
            </a:r>
            <a:br>
              <a:rPr lang="en-US" sz="800"/>
            </a:br>
            <a:r>
              <a:rPr lang="en-US" sz="800"/>
              <a:t>___ Congressional record</a:t>
            </a:r>
            <a:br>
              <a:rPr lang="en-US" sz="800"/>
            </a:br>
            <a:r>
              <a:rPr lang="en-US" sz="800"/>
              <a:t>___ Census report</a:t>
            </a:r>
            <a:br>
              <a:rPr lang="en-US" sz="800"/>
            </a:br>
            <a:r>
              <a:rPr lang="en-US" sz="800"/>
              <a:t>___ Other2. UNIQUE PHYSICAL QUALITIES OF THE DOCUMENT (Check one or more): </a:t>
            </a:r>
          </a:p>
          <a:p>
            <a:pPr>
              <a:lnSpc>
                <a:spcPct val="80000"/>
              </a:lnSpc>
            </a:pPr>
            <a:r>
              <a:rPr lang="en-US" sz="800"/>
              <a:t>___ Interesting letterhead</a:t>
            </a:r>
            <a:br>
              <a:rPr lang="en-US" sz="800"/>
            </a:br>
            <a:r>
              <a:rPr lang="en-US" sz="800"/>
              <a:t>___ Handwritten</a:t>
            </a:r>
            <a:br>
              <a:rPr lang="en-US" sz="800"/>
            </a:br>
            <a:r>
              <a:rPr lang="en-US" sz="800"/>
              <a:t>___ Typed</a:t>
            </a:r>
            <a:br>
              <a:rPr lang="en-US" sz="800"/>
            </a:br>
            <a:r>
              <a:rPr lang="en-US" sz="800"/>
              <a:t>___ Seals___ Notations</a:t>
            </a:r>
            <a:br>
              <a:rPr lang="en-US" sz="800"/>
            </a:br>
            <a:r>
              <a:rPr lang="en-US" sz="800"/>
              <a:t>___ "RECEIVED" stamp</a:t>
            </a:r>
            <a:br>
              <a:rPr lang="en-US" sz="800"/>
            </a:br>
            <a:r>
              <a:rPr lang="en-US" sz="800"/>
              <a:t>___ Other3. DATE(S) OF DOCUMENT: _________________________________________</a:t>
            </a:r>
          </a:p>
          <a:p>
            <a:pPr>
              <a:lnSpc>
                <a:spcPct val="80000"/>
              </a:lnSpc>
            </a:pPr>
            <a:r>
              <a:rPr lang="en-US" sz="800"/>
              <a:t>4. AUTHOR (OR CREATOR) OF THE DOCUMENT: _______________________</a:t>
            </a:r>
          </a:p>
          <a:p>
            <a:pPr>
              <a:lnSpc>
                <a:spcPct val="80000"/>
              </a:lnSpc>
            </a:pPr>
            <a:r>
              <a:rPr lang="en-US" sz="800"/>
              <a:t>POSITION (TITLE): _____________________________________________</a:t>
            </a:r>
          </a:p>
          <a:p>
            <a:pPr>
              <a:lnSpc>
                <a:spcPct val="80000"/>
              </a:lnSpc>
            </a:pPr>
            <a:r>
              <a:rPr lang="en-US" sz="800"/>
              <a:t>5. FOR WHAT AUDIENCE WAS THE DOCUMENT WRITTEN? ______________</a:t>
            </a:r>
            <a:br>
              <a:rPr lang="en-US" sz="800"/>
            </a:br>
            <a:r>
              <a:rPr lang="en-US" sz="800"/>
              <a:t>_______________________________________________________________</a:t>
            </a:r>
          </a:p>
          <a:p>
            <a:pPr>
              <a:lnSpc>
                <a:spcPct val="80000"/>
              </a:lnSpc>
            </a:pPr>
            <a:r>
              <a:rPr lang="en-US" sz="800"/>
              <a:t>6. DOCUMENT INFORMATION (There are many possible ways to answer A-E.)</a:t>
            </a:r>
          </a:p>
          <a:p>
            <a:pPr>
              <a:lnSpc>
                <a:spcPct val="80000"/>
              </a:lnSpc>
            </a:pPr>
            <a:r>
              <a:rPr lang="en-US" sz="800"/>
              <a:t>A. List three things the author said that you think are important: </a:t>
            </a:r>
          </a:p>
          <a:p>
            <a:pPr>
              <a:lnSpc>
                <a:spcPct val="80000"/>
              </a:lnSpc>
            </a:pPr>
            <a:r>
              <a:rPr lang="en-US" sz="800"/>
              <a:t>______________________________________________________________</a:t>
            </a:r>
            <a:br>
              <a:rPr lang="en-US" sz="800"/>
            </a:br>
            <a:endParaRPr lang="en-US" sz="800"/>
          </a:p>
          <a:p>
            <a:pPr>
              <a:lnSpc>
                <a:spcPct val="80000"/>
              </a:lnSpc>
            </a:pPr>
            <a:r>
              <a:rPr lang="en-US" sz="800"/>
              <a:t>______________________________________________________________</a:t>
            </a:r>
            <a:br>
              <a:rPr lang="en-US" sz="800"/>
            </a:br>
            <a:endParaRPr lang="en-US" sz="800"/>
          </a:p>
          <a:p>
            <a:pPr>
              <a:lnSpc>
                <a:spcPct val="80000"/>
              </a:lnSpc>
            </a:pPr>
            <a:r>
              <a:rPr lang="en-US" sz="800"/>
              <a:t>______________________________________________________________ </a:t>
            </a:r>
          </a:p>
          <a:p>
            <a:pPr>
              <a:lnSpc>
                <a:spcPct val="80000"/>
              </a:lnSpc>
            </a:pPr>
            <a:r>
              <a:rPr lang="en-US" sz="800"/>
              <a:t>B. Why do you think this document was written?</a:t>
            </a:r>
            <a:br>
              <a:rPr lang="en-US" sz="800"/>
            </a:br>
            <a:r>
              <a:rPr lang="en-US" sz="800"/>
              <a:t>___________________________________________________________________</a:t>
            </a:r>
            <a:br>
              <a:rPr lang="en-US" sz="800"/>
            </a:br>
            <a:r>
              <a:rPr lang="en-US" sz="800"/>
              <a:t>___________________________________________________________________</a:t>
            </a:r>
          </a:p>
          <a:p>
            <a:pPr>
              <a:lnSpc>
                <a:spcPct val="80000"/>
              </a:lnSpc>
            </a:pPr>
            <a:r>
              <a:rPr lang="en-US" sz="800"/>
              <a:t>C. What evidence in the document helps you know why it was written? Quote from the document.</a:t>
            </a:r>
            <a:br>
              <a:rPr lang="en-US" sz="800"/>
            </a:br>
            <a:r>
              <a:rPr lang="en-US" sz="800"/>
              <a:t>___________________________________________________________________</a:t>
            </a:r>
            <a:br>
              <a:rPr lang="en-US" sz="800"/>
            </a:br>
            <a:r>
              <a:rPr lang="en-US" sz="800"/>
              <a:t>___________________________________________________________________</a:t>
            </a:r>
          </a:p>
          <a:p>
            <a:pPr>
              <a:lnSpc>
                <a:spcPct val="80000"/>
              </a:lnSpc>
            </a:pPr>
            <a:r>
              <a:rPr lang="en-US" sz="800"/>
              <a:t>D. List two things the document tells you about life in the United States at the time it was written:</a:t>
            </a:r>
            <a:br>
              <a:rPr lang="en-US" sz="800"/>
            </a:br>
            <a:r>
              <a:rPr lang="en-US" sz="800"/>
              <a:t>____________________________________________________________________</a:t>
            </a:r>
            <a:br>
              <a:rPr lang="en-US" sz="800"/>
            </a:br>
            <a:r>
              <a:rPr lang="en-US" sz="800"/>
              <a:t>____________________________________________________________________</a:t>
            </a:r>
          </a:p>
          <a:p>
            <a:pPr>
              <a:lnSpc>
                <a:spcPct val="80000"/>
              </a:lnSpc>
            </a:pPr>
            <a:r>
              <a:rPr lang="en-US" sz="800"/>
              <a:t>E. Write a question to the author that is left unanswered by the document:</a:t>
            </a:r>
            <a:br>
              <a:rPr lang="en-US" sz="800"/>
            </a:br>
            <a:r>
              <a:rPr lang="en-US" sz="800"/>
              <a:t>____________________________________________________________________</a:t>
            </a:r>
            <a:br>
              <a:rPr lang="en-US" sz="800"/>
            </a:br>
            <a:r>
              <a:rPr lang="en-US" sz="800"/>
              <a:t>____________________________________________________________________</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sz="4000"/>
              <a:t>Motion Picture Analysis Worksheet</a:t>
            </a:r>
          </a:p>
        </p:txBody>
      </p:sp>
      <p:sp>
        <p:nvSpPr>
          <p:cNvPr id="24579" name="Rectangle 3"/>
          <p:cNvSpPr>
            <a:spLocks noGrp="1" noChangeArrowheads="1"/>
          </p:cNvSpPr>
          <p:nvPr>
            <p:ph type="body" idx="1"/>
          </p:nvPr>
        </p:nvSpPr>
        <p:spPr/>
        <p:txBody>
          <a:bodyPr/>
          <a:lstStyle/>
          <a:p>
            <a:pPr>
              <a:lnSpc>
                <a:spcPct val="80000"/>
              </a:lnSpc>
              <a:buFontTx/>
              <a:buNone/>
            </a:pPr>
            <a:r>
              <a:rPr lang="en-US" sz="800" b="1"/>
              <a:t>Step 1: Pre-viewing </a:t>
            </a:r>
          </a:p>
          <a:p>
            <a:pPr>
              <a:lnSpc>
                <a:spcPct val="80000"/>
              </a:lnSpc>
            </a:pPr>
            <a:r>
              <a:rPr lang="en-US" sz="800" b="1"/>
              <a:t>A. Title of film: ________________________________________________ </a:t>
            </a:r>
          </a:p>
          <a:p>
            <a:pPr>
              <a:lnSpc>
                <a:spcPct val="80000"/>
              </a:lnSpc>
            </a:pPr>
            <a:r>
              <a:rPr lang="en-US" sz="800" b="1"/>
              <a:t>Record Group source: ___________________________________________</a:t>
            </a:r>
          </a:p>
          <a:p>
            <a:pPr>
              <a:lnSpc>
                <a:spcPct val="80000"/>
              </a:lnSpc>
            </a:pPr>
            <a:r>
              <a:rPr lang="en-US" sz="800" b="1"/>
              <a:t>B. What do you think you will see in this motion picture? List Three concepts or ideas that you might expect to see based on the title of the film. List some people you might expect to see based on the title of the film.</a:t>
            </a:r>
            <a:br>
              <a:rPr lang="en-US" sz="800" b="1"/>
            </a:br>
            <a:endParaRPr lang="en-US" sz="800" b="1"/>
          </a:p>
          <a:p>
            <a:pPr>
              <a:lnSpc>
                <a:spcPct val="80000"/>
              </a:lnSpc>
            </a:pPr>
            <a:r>
              <a:rPr lang="en-US" sz="800" b="1"/>
              <a:t>Concepts/Ideas People 1.1. 2.2. 3.3. Step 2: Viewing</a:t>
            </a:r>
          </a:p>
          <a:p>
            <a:pPr>
              <a:lnSpc>
                <a:spcPct val="80000"/>
              </a:lnSpc>
            </a:pPr>
            <a:r>
              <a:rPr lang="en-US" sz="800" b="1"/>
              <a:t>A. Type of motion picture (check where applicable)</a:t>
            </a:r>
          </a:p>
          <a:p>
            <a:pPr>
              <a:lnSpc>
                <a:spcPct val="80000"/>
              </a:lnSpc>
            </a:pPr>
            <a:r>
              <a:rPr lang="en-US" sz="800" b="1"/>
              <a:t>____ Animated cartoon</a:t>
            </a:r>
            <a:br>
              <a:rPr lang="en-US" sz="800" b="1"/>
            </a:br>
            <a:r>
              <a:rPr lang="en-US" sz="800" b="1"/>
              <a:t>____ Documentary film</a:t>
            </a:r>
            <a:br>
              <a:rPr lang="en-US" sz="800" b="1"/>
            </a:br>
            <a:r>
              <a:rPr lang="en-US" sz="800" b="1"/>
              <a:t>____ Newsreel</a:t>
            </a:r>
            <a:br>
              <a:rPr lang="en-US" sz="800" b="1"/>
            </a:br>
            <a:r>
              <a:rPr lang="en-US" sz="800" b="1"/>
              <a:t>____ Propaganda film</a:t>
            </a:r>
            <a:br>
              <a:rPr lang="en-US" sz="800" b="1"/>
            </a:br>
            <a:r>
              <a:rPr lang="en-US" sz="800" b="1"/>
              <a:t>____ Theatrical short subject</a:t>
            </a:r>
            <a:br>
              <a:rPr lang="en-US" sz="800" b="1"/>
            </a:br>
            <a:r>
              <a:rPr lang="en-US" sz="800" b="1"/>
              <a:t>____ Training film</a:t>
            </a:r>
            <a:br>
              <a:rPr lang="en-US" sz="800" b="1"/>
            </a:br>
            <a:r>
              <a:rPr lang="en-US" sz="800" b="1"/>
              <a:t>____ Combat film</a:t>
            </a:r>
            <a:br>
              <a:rPr lang="en-US" sz="800" b="1"/>
            </a:br>
            <a:r>
              <a:rPr lang="en-US" sz="800" b="1"/>
              <a:t>____ Other</a:t>
            </a:r>
          </a:p>
          <a:p>
            <a:pPr>
              <a:lnSpc>
                <a:spcPct val="80000"/>
              </a:lnSpc>
            </a:pPr>
            <a:r>
              <a:rPr lang="en-US" sz="800" b="1"/>
              <a:t>B. Physical qualities of the motion picture (check where applicable)</a:t>
            </a:r>
          </a:p>
          <a:p>
            <a:pPr>
              <a:lnSpc>
                <a:spcPct val="80000"/>
              </a:lnSpc>
            </a:pPr>
            <a:r>
              <a:rPr lang="en-US" sz="800" b="1"/>
              <a:t>____ Music</a:t>
            </a:r>
            <a:br>
              <a:rPr lang="en-US" sz="800" b="1"/>
            </a:br>
            <a:r>
              <a:rPr lang="en-US" sz="800" b="1"/>
              <a:t>____ Narration</a:t>
            </a:r>
            <a:br>
              <a:rPr lang="en-US" sz="800" b="1"/>
            </a:br>
            <a:r>
              <a:rPr lang="en-US" sz="800" b="1"/>
              <a:t>____ Special effects</a:t>
            </a:r>
            <a:br>
              <a:rPr lang="en-US" sz="800" b="1"/>
            </a:br>
            <a:r>
              <a:rPr lang="en-US" sz="800" b="1"/>
              <a:t>____ Color</a:t>
            </a:r>
            <a:br>
              <a:rPr lang="en-US" sz="800" b="1"/>
            </a:br>
            <a:r>
              <a:rPr lang="en-US" sz="800" b="1"/>
              <a:t>____ Live action</a:t>
            </a:r>
            <a:br>
              <a:rPr lang="en-US" sz="800" b="1"/>
            </a:br>
            <a:r>
              <a:rPr lang="en-US" sz="800" b="1"/>
              <a:t>____ Background noise</a:t>
            </a:r>
            <a:br>
              <a:rPr lang="en-US" sz="800" b="1"/>
            </a:br>
            <a:r>
              <a:rPr lang="en-US" sz="800" b="1"/>
              <a:t>____ Animation</a:t>
            </a:r>
            <a:br>
              <a:rPr lang="en-US" sz="800" b="1"/>
            </a:br>
            <a:r>
              <a:rPr lang="en-US" sz="800" b="1"/>
              <a:t>____ Dramatizations</a:t>
            </a:r>
          </a:p>
          <a:p>
            <a:pPr>
              <a:lnSpc>
                <a:spcPct val="80000"/>
              </a:lnSpc>
            </a:pPr>
            <a:r>
              <a:rPr lang="en-US" sz="800" b="1"/>
              <a:t>C. Note how camera angles, lighting, music, narration, and/or editing contribute to creating an atmosphere in this film. What is the mood or tone of the film?</a:t>
            </a:r>
          </a:p>
          <a:p>
            <a:pPr>
              <a:lnSpc>
                <a:spcPct val="80000"/>
              </a:lnSpc>
            </a:pPr>
            <a:r>
              <a:rPr lang="en-US" sz="800" b="1"/>
              <a:t>Step 3: Post-viewing (or repeated viewing)</a:t>
            </a:r>
          </a:p>
          <a:p>
            <a:pPr>
              <a:lnSpc>
                <a:spcPct val="80000"/>
              </a:lnSpc>
            </a:pPr>
            <a:r>
              <a:rPr lang="en-US" sz="800" b="1"/>
              <a:t>A. Circle the things that you listed in the previewing activity that were validated by your viewing of the motion picture.</a:t>
            </a:r>
            <a:br>
              <a:rPr lang="en-US" sz="800" b="1"/>
            </a:br>
            <a:r>
              <a:rPr lang="en-US" sz="800" b="1"/>
              <a:t>____________________________________________________________</a:t>
            </a:r>
            <a:br>
              <a:rPr lang="en-US" sz="800" b="1"/>
            </a:br>
            <a:r>
              <a:rPr lang="en-US" sz="800" b="1"/>
              <a:t>____________________________________________________________</a:t>
            </a:r>
          </a:p>
          <a:p>
            <a:pPr>
              <a:lnSpc>
                <a:spcPct val="80000"/>
              </a:lnSpc>
            </a:pPr>
            <a:r>
              <a:rPr lang="en-US" sz="800" b="1"/>
              <a:t>B. What is the central message(s) of this motion picture?</a:t>
            </a:r>
            <a:br>
              <a:rPr lang="en-US" sz="800" b="1"/>
            </a:br>
            <a:r>
              <a:rPr lang="en-US" sz="800" b="1"/>
              <a:t>____________________________________________________________</a:t>
            </a:r>
            <a:br>
              <a:rPr lang="en-US" sz="800" b="1"/>
            </a:br>
            <a:r>
              <a:rPr lang="en-US" sz="800" b="1"/>
              <a:t>____________________________________________________________</a:t>
            </a:r>
          </a:p>
          <a:p>
            <a:pPr>
              <a:lnSpc>
                <a:spcPct val="80000"/>
              </a:lnSpc>
            </a:pPr>
            <a:r>
              <a:rPr lang="en-US" sz="800" b="1"/>
              <a:t>C. Consider the effectiveness of the film in communicating its message. As a tool of communication, what are its strengths and weaknesses?</a:t>
            </a:r>
            <a:br>
              <a:rPr lang="en-US" sz="800" b="1"/>
            </a:br>
            <a:r>
              <a:rPr lang="en-US" sz="800" b="1"/>
              <a:t>____________________________________________________________</a:t>
            </a:r>
            <a:br>
              <a:rPr lang="en-US" sz="800" b="1"/>
            </a:br>
            <a:r>
              <a:rPr lang="en-US" sz="800" b="1"/>
              <a:t>____________________________________________________________</a:t>
            </a:r>
          </a:p>
          <a:p>
            <a:pPr>
              <a:lnSpc>
                <a:spcPct val="80000"/>
              </a:lnSpc>
            </a:pPr>
            <a:r>
              <a:rPr lang="en-US" sz="800" b="1"/>
              <a:t>D. How do you think the filmmakers wanted the audience to respond?</a:t>
            </a:r>
            <a:br>
              <a:rPr lang="en-US" sz="800" b="1"/>
            </a:br>
            <a:r>
              <a:rPr lang="en-US" sz="800" b="1"/>
              <a:t>____________________________________________________________</a:t>
            </a:r>
            <a:br>
              <a:rPr lang="en-US" sz="800" b="1"/>
            </a:br>
            <a:r>
              <a:rPr lang="en-US" sz="800" b="1"/>
              <a:t>____________________________________________________________</a:t>
            </a:r>
          </a:p>
          <a:p>
            <a:pPr>
              <a:lnSpc>
                <a:spcPct val="80000"/>
              </a:lnSpc>
            </a:pPr>
            <a:r>
              <a:rPr lang="en-US" sz="800" b="1"/>
              <a:t>E. Does this film appeal to the viewer’s reason or emotion? How does it make you feel? </a:t>
            </a:r>
            <a:br>
              <a:rPr lang="en-US" sz="800" b="1"/>
            </a:br>
            <a:r>
              <a:rPr lang="en-US" sz="800" b="1"/>
              <a:t>____________________________________________________________</a:t>
            </a:r>
            <a:br>
              <a:rPr lang="en-US" sz="800" b="1"/>
            </a:br>
            <a:r>
              <a:rPr lang="en-US" sz="800" b="1"/>
              <a:t>____________________________________________________________</a:t>
            </a:r>
          </a:p>
          <a:p>
            <a:pPr>
              <a:lnSpc>
                <a:spcPct val="80000"/>
              </a:lnSpc>
            </a:pPr>
            <a:r>
              <a:rPr lang="en-US" sz="800" b="1"/>
              <a:t>F. List two things this motion picture tells you about life in the United States at the time it was made:</a:t>
            </a:r>
          </a:p>
          <a:p>
            <a:pPr>
              <a:lnSpc>
                <a:spcPct val="80000"/>
              </a:lnSpc>
            </a:pPr>
            <a:r>
              <a:rPr lang="en-US" sz="800" b="1"/>
              <a:t>1. </a:t>
            </a:r>
          </a:p>
          <a:p>
            <a:pPr>
              <a:lnSpc>
                <a:spcPct val="80000"/>
              </a:lnSpc>
            </a:pPr>
            <a:r>
              <a:rPr lang="en-US" sz="800" b="1"/>
              <a:t>2. </a:t>
            </a:r>
          </a:p>
          <a:p>
            <a:pPr>
              <a:lnSpc>
                <a:spcPct val="80000"/>
              </a:lnSpc>
            </a:pPr>
            <a:r>
              <a:rPr lang="en-US" sz="800" b="1"/>
              <a:t>G. Write a question to the filmmaker that is left unanswered by the motion picture.</a:t>
            </a:r>
            <a:br>
              <a:rPr lang="en-US" sz="800" b="1"/>
            </a:br>
            <a:r>
              <a:rPr lang="en-US" sz="800" b="1"/>
              <a:t>____________________________________________________________</a:t>
            </a:r>
            <a:br>
              <a:rPr lang="en-US" sz="800" b="1"/>
            </a:br>
            <a:r>
              <a:rPr lang="en-US" sz="800" b="1"/>
              <a:t>____________________________________________________________</a:t>
            </a:r>
          </a:p>
          <a:p>
            <a:pPr>
              <a:lnSpc>
                <a:spcPct val="80000"/>
              </a:lnSpc>
            </a:pPr>
            <a:r>
              <a:rPr lang="en-US" sz="800" b="1"/>
              <a:t>H. What information do you gain about this event that would not be conveyed by a written source? Be specific.</a:t>
            </a:r>
            <a:br>
              <a:rPr lang="en-US" sz="800" b="1"/>
            </a:br>
            <a:r>
              <a:rPr lang="en-US" sz="800" b="1"/>
              <a:t>____________________________________________________________</a:t>
            </a:r>
            <a:br>
              <a:rPr lang="en-US" sz="800" b="1"/>
            </a:br>
            <a:r>
              <a:rPr lang="en-US" sz="800" b="1"/>
              <a:t>____________________________________________________________</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sz="4000"/>
              <a:t>Application Activities</a:t>
            </a:r>
            <a:br>
              <a:rPr lang="en-US" sz="4000"/>
            </a:br>
            <a:endParaRPr lang="en-US" sz="4000"/>
          </a:p>
        </p:txBody>
      </p:sp>
      <p:sp>
        <p:nvSpPr>
          <p:cNvPr id="3075" name="Rectangle 3"/>
          <p:cNvSpPr>
            <a:spLocks noGrp="1" noChangeArrowheads="1"/>
          </p:cNvSpPr>
          <p:nvPr>
            <p:ph type="body" idx="1"/>
          </p:nvPr>
        </p:nvSpPr>
        <p:spPr/>
        <p:txBody>
          <a:bodyPr/>
          <a:lstStyle/>
          <a:p>
            <a:pPr>
              <a:lnSpc>
                <a:spcPct val="80000"/>
              </a:lnSpc>
            </a:pPr>
            <a:r>
              <a:rPr lang="en-US" sz="2000" i="1"/>
              <a:t>Use primary sources to help students apply the concepts they are learning and to extend that learning beyond the textbook, other instructional materials, or other primary sources.</a:t>
            </a:r>
            <a:r>
              <a:rPr lang="en-US" sz="2000"/>
              <a:t> </a:t>
            </a:r>
          </a:p>
          <a:p>
            <a:pPr>
              <a:lnSpc>
                <a:spcPct val="80000"/>
              </a:lnSpc>
            </a:pPr>
            <a:r>
              <a:rPr lang="en-US" sz="2000"/>
              <a:t>Primary sources can be used to challenge students to apply what they've learned from primary sources. Have students expand or alter textbook explanations of history based on primary sources they study. </a:t>
            </a:r>
          </a:p>
          <a:p>
            <a:pPr>
              <a:lnSpc>
                <a:spcPct val="80000"/>
              </a:lnSpc>
            </a:pPr>
            <a:r>
              <a:rPr lang="en-US" sz="2000"/>
              <a:t>Provide students with the entire text of a primary source that has been excerpted in their textbook. Based on the full text of the primary source, ask students to defend or refute conclusions drawn by the textbook author. Then have students search online and in other sources for additional documents that support their conclusions. </a:t>
            </a:r>
          </a:p>
          <a:p>
            <a:pPr>
              <a:lnSpc>
                <a:spcPct val="80000"/>
              </a:lnSpc>
            </a:pPr>
            <a:r>
              <a:rPr lang="en-US" sz="2000"/>
              <a:t>Present a set of primary sources in sequence. Ask students to consider how new documents support or challenge information and understanding garnered from other documents. Have students refine or revise conclusions based on their study of each subsequent primary source. </a:t>
            </a:r>
          </a:p>
          <a:p>
            <a:pPr>
              <a:lnSpc>
                <a:spcPct val="80000"/>
              </a:lnSpc>
            </a:pPr>
            <a:endParaRPr lang="en-US" sz="20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0" y="76200"/>
            <a:ext cx="9829800" cy="1066800"/>
          </a:xfrm>
        </p:spPr>
        <p:txBody>
          <a:bodyPr/>
          <a:lstStyle/>
          <a:p>
            <a:r>
              <a:rPr lang="en-US" sz="2800"/>
              <a:t>Questions for Analyzing Primary Sources</a:t>
            </a:r>
            <a:r>
              <a:rPr lang="en-US" sz="4000"/>
              <a:t/>
            </a:r>
            <a:br>
              <a:rPr lang="en-US" sz="4000"/>
            </a:br>
            <a:endParaRPr lang="en-US" sz="4000"/>
          </a:p>
        </p:txBody>
      </p:sp>
      <p:sp>
        <p:nvSpPr>
          <p:cNvPr id="6147" name="Rectangle 3"/>
          <p:cNvSpPr>
            <a:spLocks noGrp="1" noChangeArrowheads="1"/>
          </p:cNvSpPr>
          <p:nvPr>
            <p:ph type="body" idx="1"/>
          </p:nvPr>
        </p:nvSpPr>
        <p:spPr/>
        <p:txBody>
          <a:bodyPr/>
          <a:lstStyle/>
          <a:p>
            <a:pPr marL="609600" indent="-609600">
              <a:lnSpc>
                <a:spcPct val="80000"/>
              </a:lnSpc>
            </a:pPr>
            <a:r>
              <a:rPr lang="en-US" sz="2000"/>
              <a:t>Who created the source and why? Was it created through a spur-of-the-moment act, a routine transaction, or a thoughtful, deliberate process? </a:t>
            </a:r>
          </a:p>
          <a:p>
            <a:pPr marL="609600" indent="-609600">
              <a:lnSpc>
                <a:spcPct val="80000"/>
              </a:lnSpc>
            </a:pPr>
            <a:r>
              <a:rPr lang="en-US" sz="2000"/>
              <a:t>Did the recorder have firsthand knowledge of the event? Or, did the recorder report what others saw and heard? </a:t>
            </a:r>
          </a:p>
          <a:p>
            <a:pPr marL="609600" indent="-609600">
              <a:lnSpc>
                <a:spcPct val="80000"/>
              </a:lnSpc>
            </a:pPr>
            <a:r>
              <a:rPr lang="en-US" sz="2000"/>
              <a:t>Was the recorder a neutral party, or did the creator have opinions or interests that might have influenced what was recorded? </a:t>
            </a:r>
          </a:p>
          <a:p>
            <a:pPr marL="609600" indent="-609600">
              <a:lnSpc>
                <a:spcPct val="80000"/>
              </a:lnSpc>
            </a:pPr>
            <a:r>
              <a:rPr lang="en-US" sz="2000"/>
              <a:t>Did the recorder produce the source for personal use, for one or more individuals, or for a large audience? </a:t>
            </a:r>
          </a:p>
          <a:p>
            <a:pPr marL="609600" indent="-609600">
              <a:lnSpc>
                <a:spcPct val="80000"/>
              </a:lnSpc>
            </a:pPr>
            <a:r>
              <a:rPr lang="en-US" sz="2000"/>
              <a:t>Was the source meant to be public or private? </a:t>
            </a:r>
          </a:p>
          <a:p>
            <a:pPr marL="609600" indent="-609600">
              <a:lnSpc>
                <a:spcPct val="80000"/>
              </a:lnSpc>
            </a:pPr>
            <a:r>
              <a:rPr lang="en-US" sz="2000"/>
              <a:t>Did the recorder wish to inform or persuade others? (Check the words in the source. The words may tell you whether the recorder was trying to be objective or persuasive.) Did the recorder have reasons to be honest or dishonest? </a:t>
            </a:r>
          </a:p>
          <a:p>
            <a:pPr marL="609600" indent="-609600">
              <a:lnSpc>
                <a:spcPct val="80000"/>
              </a:lnSpc>
            </a:pPr>
            <a:r>
              <a:rPr lang="en-US" sz="2000"/>
              <a:t>Was the information recorded during the event, immediately after the event, or after some lapse of time? How large a lapse of time? </a:t>
            </a:r>
          </a:p>
          <a:p>
            <a:pPr marL="609600" indent="-609600">
              <a:lnSpc>
                <a:spcPct val="80000"/>
              </a:lnSpc>
            </a:pPr>
            <a:endParaRPr lang="en-US" sz="20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838200" y="76200"/>
            <a:ext cx="8839200" cy="1066800"/>
          </a:xfrm>
        </p:spPr>
        <p:txBody>
          <a:bodyPr/>
          <a:lstStyle/>
          <a:p>
            <a:r>
              <a:rPr lang="en-US" sz="3600"/>
              <a:t>Assessment Activities</a:t>
            </a:r>
          </a:p>
        </p:txBody>
      </p:sp>
      <p:sp>
        <p:nvSpPr>
          <p:cNvPr id="8195" name="Rectangle 3"/>
          <p:cNvSpPr>
            <a:spLocks noGrp="1" noChangeArrowheads="1"/>
          </p:cNvSpPr>
          <p:nvPr>
            <p:ph type="body" idx="1"/>
          </p:nvPr>
        </p:nvSpPr>
        <p:spPr/>
        <p:txBody>
          <a:bodyPr/>
          <a:lstStyle/>
          <a:p>
            <a:pPr>
              <a:lnSpc>
                <a:spcPct val="80000"/>
              </a:lnSpc>
              <a:buFontTx/>
              <a:buNone/>
            </a:pPr>
            <a:endParaRPr lang="en-US" sz="1600" b="1"/>
          </a:p>
          <a:p>
            <a:pPr>
              <a:lnSpc>
                <a:spcPct val="80000"/>
              </a:lnSpc>
            </a:pPr>
            <a:r>
              <a:rPr lang="en-US" sz="1600" i="1"/>
              <a:t>Primary sources can be useful tools for evaluating student mastery of skills and concepts.</a:t>
            </a:r>
            <a:r>
              <a:rPr lang="en-US" sz="1600"/>
              <a:t> </a:t>
            </a:r>
          </a:p>
          <a:p>
            <a:pPr>
              <a:lnSpc>
                <a:spcPct val="80000"/>
              </a:lnSpc>
            </a:pPr>
            <a:r>
              <a:rPr lang="en-US" sz="1600"/>
              <a:t>Use primary sources to assess what students have learned and to evaluate their skill in analyzing primary sources. For evaluation activities, select either sources from the historical era under study or choose contemporary sources related to the historical topic. Actual assessment tasks might include having students: </a:t>
            </a:r>
          </a:p>
          <a:p>
            <a:pPr>
              <a:lnSpc>
                <a:spcPct val="80000"/>
              </a:lnSpc>
            </a:pPr>
            <a:r>
              <a:rPr lang="en-US" sz="1600"/>
              <a:t>Write an essay about a primary source document. Explain how the source supports or challenges a commonly accepted conclusion about a time in history. </a:t>
            </a:r>
          </a:p>
          <a:p>
            <a:pPr>
              <a:lnSpc>
                <a:spcPct val="80000"/>
              </a:lnSpc>
            </a:pPr>
            <a:r>
              <a:rPr lang="en-US" sz="1600"/>
              <a:t>Based on analysis of several primary sources, prepare an oral presentation taking a stand on an issue in history. </a:t>
            </a:r>
          </a:p>
          <a:p>
            <a:pPr>
              <a:lnSpc>
                <a:spcPct val="80000"/>
              </a:lnSpc>
            </a:pPr>
            <a:r>
              <a:rPr lang="en-US" sz="1600"/>
              <a:t>Select primary source documents to create a museum display about an historical topic. Write captions for the items and justify the documents that were selected. </a:t>
            </a:r>
          </a:p>
          <a:p>
            <a:pPr>
              <a:lnSpc>
                <a:spcPct val="80000"/>
              </a:lnSpc>
            </a:pPr>
            <a:r>
              <a:rPr lang="en-US" sz="1600"/>
              <a:t>Write a response to a primary source (speech, news article, sermon), taking the position of someone who lived at the time the source was created. </a:t>
            </a:r>
          </a:p>
          <a:p>
            <a:pPr>
              <a:lnSpc>
                <a:spcPct val="80000"/>
              </a:lnSpc>
            </a:pPr>
            <a:r>
              <a:rPr lang="en-US" sz="1600"/>
              <a:t>Prepare a visual display (poster, magazine cover, illustrated timeline) that highlights the most important points to be gained from the primary sources under study. </a:t>
            </a:r>
          </a:p>
          <a:p>
            <a:pPr>
              <a:lnSpc>
                <a:spcPct val="80000"/>
              </a:lnSpc>
            </a:pPr>
            <a:endParaRPr lang="en-US" sz="16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sz="4000"/>
              <a:t>Reading a Visual Document:</a:t>
            </a:r>
            <a:br>
              <a:rPr lang="en-US" sz="4000"/>
            </a:br>
            <a:r>
              <a:rPr lang="en-US" sz="4000"/>
              <a:t>Guiding Questions</a:t>
            </a:r>
          </a:p>
        </p:txBody>
      </p:sp>
      <p:sp>
        <p:nvSpPr>
          <p:cNvPr id="10243" name="Rectangle 3"/>
          <p:cNvSpPr>
            <a:spLocks noGrp="1" noChangeArrowheads="1"/>
          </p:cNvSpPr>
          <p:nvPr>
            <p:ph type="body" idx="1"/>
          </p:nvPr>
        </p:nvSpPr>
        <p:spPr/>
        <p:txBody>
          <a:bodyPr/>
          <a:lstStyle/>
          <a:p>
            <a:r>
              <a:rPr lang="en-US"/>
              <a:t>What’s going on here?</a:t>
            </a:r>
          </a:p>
          <a:p>
            <a:r>
              <a:rPr lang="en-US"/>
              <a:t>What do you see that makes you think so?</a:t>
            </a:r>
          </a:p>
          <a:p>
            <a:r>
              <a:rPr lang="en-US"/>
              <a:t>What do you want to find out?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t>What do you see?</a:t>
            </a:r>
          </a:p>
        </p:txBody>
      </p:sp>
      <p:sp>
        <p:nvSpPr>
          <p:cNvPr id="12291" name="Rectangle 3"/>
          <p:cNvSpPr>
            <a:spLocks noGrp="1" noChangeArrowheads="1"/>
          </p:cNvSpPr>
          <p:nvPr>
            <p:ph type="body" idx="1"/>
          </p:nvPr>
        </p:nvSpPr>
        <p:spPr/>
        <p:txBody>
          <a:bodyPr/>
          <a:lstStyle/>
          <a:p>
            <a:pPr>
              <a:lnSpc>
                <a:spcPct val="90000"/>
              </a:lnSpc>
            </a:pPr>
            <a:r>
              <a:rPr lang="en-US" sz="2800"/>
              <a:t>What people, objects, and activities do you see?</a:t>
            </a:r>
          </a:p>
          <a:p>
            <a:pPr>
              <a:lnSpc>
                <a:spcPct val="90000"/>
              </a:lnSpc>
            </a:pPr>
            <a:r>
              <a:rPr lang="en-US" sz="2800"/>
              <a:t>How are they arranged?</a:t>
            </a:r>
          </a:p>
          <a:p>
            <a:pPr>
              <a:lnSpc>
                <a:spcPct val="90000"/>
              </a:lnSpc>
            </a:pPr>
            <a:r>
              <a:rPr lang="en-US" sz="2800"/>
              <a:t>Describe the people in the image.</a:t>
            </a:r>
          </a:p>
          <a:p>
            <a:pPr>
              <a:lnSpc>
                <a:spcPct val="90000"/>
              </a:lnSpc>
            </a:pPr>
            <a:r>
              <a:rPr lang="en-US" sz="2800"/>
              <a:t>How are they dressed?</a:t>
            </a:r>
          </a:p>
          <a:p>
            <a:pPr>
              <a:lnSpc>
                <a:spcPct val="90000"/>
              </a:lnSpc>
            </a:pPr>
            <a:r>
              <a:rPr lang="en-US" sz="2800"/>
              <a:t>What are they doing?</a:t>
            </a:r>
          </a:p>
          <a:p>
            <a:pPr>
              <a:lnSpc>
                <a:spcPct val="90000"/>
              </a:lnSpc>
            </a:pPr>
            <a:r>
              <a:rPr lang="en-US" sz="2800"/>
              <a:t>What are the expressions on their faces?</a:t>
            </a:r>
          </a:p>
          <a:p>
            <a:pPr>
              <a:lnSpc>
                <a:spcPct val="90000"/>
              </a:lnSpc>
            </a:pPr>
            <a:r>
              <a:rPr lang="en-US" sz="2800"/>
              <a:t>What is the physical setting?</a:t>
            </a:r>
          </a:p>
          <a:p>
            <a:pPr>
              <a:lnSpc>
                <a:spcPct val="90000"/>
              </a:lnSpc>
            </a:pPr>
            <a:r>
              <a:rPr lang="en-US" sz="2800"/>
              <a:t>Describe the objects in the background?</a:t>
            </a:r>
          </a:p>
          <a:p>
            <a:pPr>
              <a:lnSpc>
                <a:spcPct val="90000"/>
              </a:lnSpc>
            </a:pPr>
            <a:r>
              <a:rPr lang="en-US" sz="2800"/>
              <a:t>What other details can be seen?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a:t>What do you think?</a:t>
            </a:r>
          </a:p>
        </p:txBody>
      </p:sp>
      <p:sp>
        <p:nvSpPr>
          <p:cNvPr id="14339" name="Rectangle 3"/>
          <p:cNvSpPr>
            <a:spLocks noGrp="1" noChangeArrowheads="1"/>
          </p:cNvSpPr>
          <p:nvPr>
            <p:ph type="body" idx="1"/>
          </p:nvPr>
        </p:nvSpPr>
        <p:spPr/>
        <p:txBody>
          <a:bodyPr/>
          <a:lstStyle/>
          <a:p>
            <a:pPr>
              <a:lnSpc>
                <a:spcPct val="80000"/>
              </a:lnSpc>
            </a:pPr>
            <a:r>
              <a:rPr lang="en-US" sz="2800"/>
              <a:t>Read any words in the image for clues.</a:t>
            </a:r>
          </a:p>
          <a:p>
            <a:pPr>
              <a:lnSpc>
                <a:spcPct val="80000"/>
              </a:lnSpc>
            </a:pPr>
            <a:r>
              <a:rPr lang="en-US" sz="2800"/>
              <a:t>Why do you think the image was created?</a:t>
            </a:r>
          </a:p>
          <a:p>
            <a:pPr>
              <a:lnSpc>
                <a:spcPct val="80000"/>
              </a:lnSpc>
            </a:pPr>
            <a:r>
              <a:rPr lang="en-US" sz="2800"/>
              <a:t>Are there any clues to when this image was created?</a:t>
            </a:r>
          </a:p>
          <a:p>
            <a:pPr>
              <a:lnSpc>
                <a:spcPct val="80000"/>
              </a:lnSpc>
            </a:pPr>
            <a:r>
              <a:rPr lang="en-US" sz="2800"/>
              <a:t>What occasion or event is being shown?</a:t>
            </a:r>
          </a:p>
          <a:p>
            <a:pPr>
              <a:lnSpc>
                <a:spcPct val="80000"/>
              </a:lnSpc>
            </a:pPr>
            <a:r>
              <a:rPr lang="en-US" sz="2800"/>
              <a:t>Did people pose for this image or was it a candid portrayal?</a:t>
            </a:r>
          </a:p>
          <a:p>
            <a:pPr>
              <a:lnSpc>
                <a:spcPct val="80000"/>
              </a:lnSpc>
            </a:pPr>
            <a:r>
              <a:rPr lang="en-US" sz="2800"/>
              <a:t>What might have happened just before the even being pictured?</a:t>
            </a:r>
          </a:p>
          <a:p>
            <a:pPr>
              <a:lnSpc>
                <a:spcPct val="80000"/>
              </a:lnSpc>
            </a:pPr>
            <a:r>
              <a:rPr lang="en-US" sz="2800"/>
              <a:t>What might happen just after?</a:t>
            </a:r>
          </a:p>
          <a:p>
            <a:pPr>
              <a:lnSpc>
                <a:spcPct val="80000"/>
              </a:lnSpc>
            </a:pPr>
            <a:r>
              <a:rPr lang="en-US" sz="2800"/>
              <a:t>Does anything in this image relate to your personal experience?</a:t>
            </a:r>
          </a:p>
          <a:p>
            <a:pPr>
              <a:lnSpc>
                <a:spcPct val="80000"/>
              </a:lnSpc>
              <a:buFontTx/>
              <a:buNone/>
            </a:pPr>
            <a:endParaRPr lang="en-US" sz="28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600200" y="76200"/>
            <a:ext cx="7543800" cy="1066800"/>
          </a:xfrm>
        </p:spPr>
        <p:txBody>
          <a:bodyPr/>
          <a:lstStyle/>
          <a:p>
            <a:r>
              <a:rPr lang="en-US" sz="4000"/>
              <a:t>What do you want to find out?</a:t>
            </a:r>
          </a:p>
        </p:txBody>
      </p:sp>
      <p:sp>
        <p:nvSpPr>
          <p:cNvPr id="16387" name="Rectangle 3"/>
          <p:cNvSpPr>
            <a:spLocks noGrp="1" noChangeArrowheads="1"/>
          </p:cNvSpPr>
          <p:nvPr>
            <p:ph type="body" idx="1"/>
          </p:nvPr>
        </p:nvSpPr>
        <p:spPr/>
        <p:txBody>
          <a:bodyPr/>
          <a:lstStyle/>
          <a:p>
            <a:r>
              <a:rPr lang="en-US" sz="2800"/>
              <a:t>After studying the image, making careful observations and drawing on prior knowledge, what questions remain?</a:t>
            </a:r>
          </a:p>
          <a:p>
            <a:r>
              <a:rPr lang="en-US" sz="2800"/>
              <a:t>What would you like to know to help you better understand this image?</a:t>
            </a:r>
          </a:p>
          <a:p>
            <a:r>
              <a:rPr lang="en-US" sz="2800"/>
              <a:t>What resources can help you find out about this time and about the beliefs of people living in this era?</a:t>
            </a:r>
          </a:p>
          <a:p>
            <a:r>
              <a:rPr lang="en-US" sz="2800"/>
              <a:t>What other documents might help you place this image into historical context?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sz="4000"/>
              <a:t>Poster Analysis Worksheet</a:t>
            </a:r>
          </a:p>
        </p:txBody>
      </p:sp>
      <p:sp>
        <p:nvSpPr>
          <p:cNvPr id="18435" name="Rectangle 3"/>
          <p:cNvSpPr>
            <a:spLocks noGrp="1" noChangeArrowheads="1"/>
          </p:cNvSpPr>
          <p:nvPr>
            <p:ph type="body" idx="1"/>
          </p:nvPr>
        </p:nvSpPr>
        <p:spPr/>
        <p:txBody>
          <a:bodyPr/>
          <a:lstStyle/>
          <a:p>
            <a:pPr>
              <a:lnSpc>
                <a:spcPct val="80000"/>
              </a:lnSpc>
              <a:buFontTx/>
              <a:buNone/>
            </a:pPr>
            <a:endParaRPr lang="en-US" sz="1400" b="1"/>
          </a:p>
          <a:p>
            <a:pPr>
              <a:lnSpc>
                <a:spcPct val="80000"/>
              </a:lnSpc>
            </a:pPr>
            <a:r>
              <a:rPr lang="en-US" sz="1400"/>
              <a:t>1. What are the main colors used in the poster?</a:t>
            </a:r>
          </a:p>
          <a:p>
            <a:pPr>
              <a:lnSpc>
                <a:spcPct val="80000"/>
              </a:lnSpc>
            </a:pPr>
            <a:r>
              <a:rPr lang="en-US" sz="1400"/>
              <a:t>_____________________________________________________________________</a:t>
            </a:r>
          </a:p>
          <a:p>
            <a:pPr>
              <a:lnSpc>
                <a:spcPct val="80000"/>
              </a:lnSpc>
            </a:pPr>
            <a:r>
              <a:rPr lang="en-US" sz="1400"/>
              <a:t>2. What symbols (if any) are used in the poster?</a:t>
            </a:r>
          </a:p>
          <a:p>
            <a:pPr>
              <a:lnSpc>
                <a:spcPct val="80000"/>
              </a:lnSpc>
            </a:pPr>
            <a:r>
              <a:rPr lang="en-US" sz="1400"/>
              <a:t>_____________________________________________________________________</a:t>
            </a:r>
          </a:p>
          <a:p>
            <a:pPr>
              <a:lnSpc>
                <a:spcPct val="80000"/>
              </a:lnSpc>
            </a:pPr>
            <a:r>
              <a:rPr lang="en-US" sz="1400"/>
              <a:t>3. If a symbol is used, is it</a:t>
            </a:r>
            <a:br>
              <a:rPr lang="en-US" sz="1400"/>
            </a:br>
            <a:r>
              <a:rPr lang="en-US" sz="1400"/>
              <a:t>a. clear (easy to interpret)? ______________________</a:t>
            </a:r>
            <a:br>
              <a:rPr lang="en-US" sz="1400"/>
            </a:br>
            <a:r>
              <a:rPr lang="en-US" sz="1400"/>
              <a:t>b. memorable? _______________________________</a:t>
            </a:r>
            <a:br>
              <a:rPr lang="en-US" sz="1400"/>
            </a:br>
            <a:r>
              <a:rPr lang="en-US" sz="1400"/>
              <a:t>c. dramatic? _________________________________</a:t>
            </a:r>
          </a:p>
          <a:p>
            <a:pPr>
              <a:lnSpc>
                <a:spcPct val="80000"/>
              </a:lnSpc>
            </a:pPr>
            <a:r>
              <a:rPr lang="en-US" sz="1400"/>
              <a:t>4. Are the messages in the poster primarily visual, verbal, or both?</a:t>
            </a:r>
          </a:p>
          <a:p>
            <a:pPr>
              <a:lnSpc>
                <a:spcPct val="80000"/>
              </a:lnSpc>
            </a:pPr>
            <a:r>
              <a:rPr lang="en-US" sz="1400"/>
              <a:t>_____________________________________________________________________</a:t>
            </a:r>
          </a:p>
          <a:p>
            <a:pPr>
              <a:lnSpc>
                <a:spcPct val="80000"/>
              </a:lnSpc>
            </a:pPr>
            <a:r>
              <a:rPr lang="en-US" sz="1400"/>
              <a:t>5. Who do you think is the intended audience for the poster?</a:t>
            </a:r>
          </a:p>
          <a:p>
            <a:pPr>
              <a:lnSpc>
                <a:spcPct val="80000"/>
              </a:lnSpc>
            </a:pPr>
            <a:r>
              <a:rPr lang="en-US" sz="1400"/>
              <a:t>_____________________________________________________________________</a:t>
            </a:r>
          </a:p>
          <a:p>
            <a:pPr>
              <a:lnSpc>
                <a:spcPct val="80000"/>
              </a:lnSpc>
            </a:pPr>
            <a:r>
              <a:rPr lang="en-US" sz="1400"/>
              <a:t>6. What does the Government hope the audience will do?</a:t>
            </a:r>
          </a:p>
          <a:p>
            <a:pPr>
              <a:lnSpc>
                <a:spcPct val="80000"/>
              </a:lnSpc>
            </a:pPr>
            <a:r>
              <a:rPr lang="en-US" sz="1400"/>
              <a:t>_____________________________________________________________________</a:t>
            </a:r>
          </a:p>
          <a:p>
            <a:pPr>
              <a:lnSpc>
                <a:spcPct val="80000"/>
              </a:lnSpc>
            </a:pPr>
            <a:r>
              <a:rPr lang="en-US" sz="1400"/>
              <a:t>7. What Government purpose(s) is served by the poster?</a:t>
            </a:r>
          </a:p>
          <a:p>
            <a:pPr>
              <a:lnSpc>
                <a:spcPct val="80000"/>
              </a:lnSpc>
            </a:pPr>
            <a:r>
              <a:rPr lang="en-US" sz="1400"/>
              <a:t>_____________________________________________________________________</a:t>
            </a:r>
          </a:p>
          <a:p>
            <a:pPr>
              <a:lnSpc>
                <a:spcPct val="80000"/>
              </a:lnSpc>
            </a:pPr>
            <a:r>
              <a:rPr lang="en-US" sz="1400"/>
              <a:t>8. The most effective posters use symbols that are unusual, simple, and direct. Is this an effective poster?</a:t>
            </a:r>
          </a:p>
          <a:p>
            <a:pPr>
              <a:lnSpc>
                <a:spcPct val="80000"/>
              </a:lnSpc>
            </a:pPr>
            <a:r>
              <a:rPr lang="en-US" sz="1400"/>
              <a:t>_____________________________________________________________________</a:t>
            </a: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945</Words>
  <Application>Microsoft Office PowerPoint</Application>
  <PresentationFormat>On-screen Show (4:3)</PresentationFormat>
  <Paragraphs>125</Paragraphs>
  <Slides>12</Slides>
  <Notes>12</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12</vt:i4>
      </vt:variant>
    </vt:vector>
  </HeadingPairs>
  <TitlesOfParts>
    <vt:vector size="14" baseType="lpstr">
      <vt:lpstr>Arial</vt:lpstr>
      <vt:lpstr>Default Design</vt:lpstr>
      <vt:lpstr>Slide 1</vt:lpstr>
      <vt:lpstr>Application Activities </vt:lpstr>
      <vt:lpstr>Questions for Analyzing Primary Sources </vt:lpstr>
      <vt:lpstr>Assessment Activities</vt:lpstr>
      <vt:lpstr>Reading a Visual Document: Guiding Questions</vt:lpstr>
      <vt:lpstr>What do you see?</vt:lpstr>
      <vt:lpstr>What do you think?</vt:lpstr>
      <vt:lpstr>What do you want to find out?</vt:lpstr>
      <vt:lpstr>Poster Analysis Worksheet</vt:lpstr>
      <vt:lpstr>Photograph Analysis Worksheet</vt:lpstr>
      <vt:lpstr>Written Document Analysis Worksheet</vt:lpstr>
      <vt:lpstr>Motion Picture Analysis Worksheet</vt:lpstr>
    </vt:vector>
  </TitlesOfParts>
  <Company>Teaching American History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Jacqueline Lampley</dc:creator>
  <cp:lastModifiedBy>Jackie</cp:lastModifiedBy>
  <cp:revision>1</cp:revision>
  <dcterms:created xsi:type="dcterms:W3CDTF">2007-05-28T01:53:07Z</dcterms:created>
  <dcterms:modified xsi:type="dcterms:W3CDTF">2010-07-13T14:53:36Z</dcterms:modified>
</cp:coreProperties>
</file>